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1"/>
  </p:notesMasterIdLst>
  <p:sldIdLst>
    <p:sldId id="256" r:id="rId2"/>
    <p:sldId id="257" r:id="rId3"/>
    <p:sldId id="332" r:id="rId4"/>
    <p:sldId id="258" r:id="rId5"/>
    <p:sldId id="259" r:id="rId6"/>
    <p:sldId id="260" r:id="rId7"/>
    <p:sldId id="333" r:id="rId8"/>
    <p:sldId id="334" r:id="rId9"/>
    <p:sldId id="335" r:id="rId10"/>
    <p:sldId id="337" r:id="rId11"/>
    <p:sldId id="338" r:id="rId12"/>
    <p:sldId id="339" r:id="rId13"/>
    <p:sldId id="336" r:id="rId14"/>
    <p:sldId id="341" r:id="rId15"/>
    <p:sldId id="340" r:id="rId16"/>
    <p:sldId id="342" r:id="rId17"/>
    <p:sldId id="343" r:id="rId18"/>
    <p:sldId id="353" r:id="rId19"/>
    <p:sldId id="354" r:id="rId20"/>
    <p:sldId id="355" r:id="rId21"/>
    <p:sldId id="356" r:id="rId22"/>
    <p:sldId id="357" r:id="rId23"/>
    <p:sldId id="358" r:id="rId24"/>
    <p:sldId id="295" r:id="rId25"/>
    <p:sldId id="329" r:id="rId26"/>
    <p:sldId id="344" r:id="rId27"/>
    <p:sldId id="345" r:id="rId28"/>
    <p:sldId id="330" r:id="rId29"/>
    <p:sldId id="331" r:id="rId30"/>
    <p:sldId id="346" r:id="rId31"/>
    <p:sldId id="347" r:id="rId32"/>
    <p:sldId id="348" r:id="rId33"/>
    <p:sldId id="349" r:id="rId34"/>
    <p:sldId id="350" r:id="rId35"/>
    <p:sldId id="351" r:id="rId36"/>
    <p:sldId id="352" r:id="rId37"/>
    <p:sldId id="324" r:id="rId38"/>
    <p:sldId id="326" r:id="rId39"/>
    <p:sldId id="327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78799A-EE66-4627-A187-8133A3FB786A}">
  <a:tblStyle styleId="{6B78799A-EE66-4627-A187-8133A3FB78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2"/>
    <p:restoredTop sz="80220"/>
  </p:normalViewPr>
  <p:slideViewPr>
    <p:cSldViewPr snapToGrid="0">
      <p:cViewPr varScale="1">
        <p:scale>
          <a:sx n="93" d="100"/>
          <a:sy n="93" d="100"/>
        </p:scale>
        <p:origin x="208" y="8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現階段探討跨鏈的文獻很少，代表作以太坊創辦人</a:t>
            </a:r>
            <a:r>
              <a:rPr lang="en" altLang="zh-TW" dirty="0" err="1"/>
              <a:t>Vitalik</a:t>
            </a:r>
            <a:r>
              <a:rPr lang="en" altLang="zh-TW" dirty="0"/>
              <a:t> </a:t>
            </a:r>
            <a:r>
              <a:rPr lang="en" altLang="zh-TW" dirty="0" err="1"/>
              <a:t>Buterin</a:t>
            </a:r>
            <a:r>
              <a:rPr lang="zh-TW" altLang="en-US" dirty="0"/>
              <a:t>於</a:t>
            </a:r>
            <a:r>
              <a:rPr lang="en-US" altLang="zh-TW" dirty="0"/>
              <a:t>2016</a:t>
            </a:r>
            <a:r>
              <a:rPr lang="zh-TW" altLang="en-US" dirty="0"/>
              <a:t>年 </a:t>
            </a:r>
            <a:r>
              <a:rPr lang="en" altLang="zh-TW" dirty="0"/>
              <a:t>R3</a:t>
            </a:r>
            <a:r>
              <a:rPr lang="zh-TW" altLang="en-US" dirty="0"/>
              <a:t>聯盟所寫的「</a:t>
            </a:r>
            <a:r>
              <a:rPr lang="en" altLang="zh-TW" dirty="0"/>
              <a:t>Chain Interoperability</a:t>
            </a:r>
            <a:r>
              <a:rPr lang="zh-TW" altLang="en" dirty="0"/>
              <a:t>」</a:t>
            </a:r>
            <a:r>
              <a:rPr lang="zh-TW" altLang="en-US" dirty="0"/>
              <a:t>為主。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本研究將基於這篇文獻進行發想，在後面兩小節歸納出新想法，再開發實驗程式作為依據。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最後一小節說明研究步驟</a:t>
            </a:r>
          </a:p>
        </p:txBody>
      </p:sp>
    </p:spTree>
    <p:extLst>
      <p:ext uri="{BB962C8B-B14F-4D97-AF65-F5344CB8AC3E}">
        <p14:creationId xmlns:p14="http://schemas.microsoft.com/office/powerpoint/2010/main" val="390683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7961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65371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019828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90364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62185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本實驗架構主要由使用者們</a:t>
            </a:r>
            <a:r>
              <a:rPr lang="zh-TW" altLang="en" dirty="0"/>
              <a:t>、</a:t>
            </a:r>
            <a:r>
              <a:rPr lang="zh-TW" altLang="en-US" dirty="0"/>
              <a:t>兩個區塊鏈</a:t>
            </a:r>
            <a:r>
              <a:rPr lang="en-US" altLang="zh-TW" dirty="0"/>
              <a:t>(</a:t>
            </a:r>
            <a:r>
              <a:rPr lang="zh-TW" altLang="en-US" dirty="0"/>
              <a:t>以太坊區塊鏈主網與以太坊私有鏈</a:t>
            </a:r>
            <a:r>
              <a:rPr lang="en-US" altLang="zh-TW" dirty="0"/>
              <a:t>)</a:t>
            </a:r>
            <a:r>
              <a:rPr lang="zh-TW" altLang="en-US" dirty="0"/>
              <a:t>之</a:t>
            </a:r>
            <a:r>
              <a:rPr lang="en" altLang="zh-TW" dirty="0" err="1"/>
              <a:t>Dapp</a:t>
            </a:r>
            <a:r>
              <a:rPr lang="zh-TW" altLang="en" dirty="0"/>
              <a:t>、</a:t>
            </a:r>
            <a:r>
              <a:rPr lang="zh-TW" altLang="en-US" dirty="0"/>
              <a:t>智能合約與</a:t>
            </a:r>
            <a:r>
              <a:rPr lang="en-US" altLang="zh-TW" dirty="0" err="1"/>
              <a:t>Oraclize</a:t>
            </a:r>
            <a:r>
              <a:rPr lang="en-US" altLang="zh-TW" dirty="0"/>
              <a:t>(Provable)</a:t>
            </a:r>
            <a:r>
              <a:rPr lang="zh-TW" altLang="en-US" dirty="0"/>
              <a:t>作為見證人</a:t>
            </a:r>
            <a:r>
              <a:rPr lang="en-US" altLang="zh-TW" dirty="0"/>
              <a:t>(</a:t>
            </a:r>
            <a:r>
              <a:rPr lang="en" altLang="zh-TW" dirty="0"/>
              <a:t>Notary server – </a:t>
            </a:r>
            <a:r>
              <a:rPr lang="en" altLang="zh-TW" dirty="0" err="1"/>
              <a:t>oraclize</a:t>
            </a:r>
            <a:r>
              <a:rPr lang="en" altLang="zh-TW" dirty="0"/>
              <a:t>(Provable))</a:t>
            </a:r>
            <a:r>
              <a:rPr lang="zh-TW" altLang="en" dirty="0"/>
              <a:t>，</a:t>
            </a:r>
            <a:r>
              <a:rPr lang="zh-TW" altLang="en-US" dirty="0"/>
              <a:t>以及</a:t>
            </a:r>
            <a:r>
              <a:rPr lang="en" altLang="zh-TW" dirty="0"/>
              <a:t>Time Oracle</a:t>
            </a:r>
            <a:r>
              <a:rPr lang="zh-TW" altLang="en-US" dirty="0"/>
              <a:t>伺服器組成，圖為實作的系統架構圖。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TW" dirty="0" err="1"/>
              <a:t>Oraclize</a:t>
            </a:r>
            <a:r>
              <a:rPr lang="en" altLang="zh-TW" dirty="0"/>
              <a:t>(Provable)</a:t>
            </a:r>
            <a:r>
              <a:rPr lang="zh-TW" altLang="en-US" dirty="0"/>
              <a:t>服務為以太坊私有鏈中的智能合約，負責傳送以太坊主網上的數位貨幣交易，為兩區塊鏈的共同信任對象。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altLang="zh-TW" dirty="0"/>
              <a:t>Time Oracle</a:t>
            </a:r>
            <a:r>
              <a:rPr lang="zh-TW" altLang="en-US" dirty="0"/>
              <a:t>伺服器為獨立於兩區塊鏈外的</a:t>
            </a:r>
            <a:r>
              <a:rPr lang="en" altLang="zh-TW" dirty="0"/>
              <a:t>NodeJS</a:t>
            </a:r>
            <a:r>
              <a:rPr lang="zh-TW" altLang="en-US" dirty="0"/>
              <a:t>伺服器，每隔一段時間負責觸發</a:t>
            </a:r>
            <a:r>
              <a:rPr lang="en" altLang="zh-TW" dirty="0" err="1"/>
              <a:t>oraclize</a:t>
            </a:r>
            <a:r>
              <a:rPr lang="en" altLang="zh-TW" dirty="0"/>
              <a:t>(Provable)</a:t>
            </a:r>
            <a:r>
              <a:rPr lang="zh-TW" altLang="en-US" dirty="0"/>
              <a:t>服務，並透過</a:t>
            </a:r>
            <a:r>
              <a:rPr lang="en-US" altLang="zh-TW" dirty="0" err="1"/>
              <a:t>Etherscan</a:t>
            </a:r>
            <a:r>
              <a:rPr lang="en-US" altLang="zh-TW" dirty="0"/>
              <a:t> API</a:t>
            </a:r>
            <a:r>
              <a:rPr lang="zh-TW" altLang="en-US" dirty="0"/>
              <a:t>，以取得主網上的交易資訊，也為兩區塊鏈共同的信任對象。</a:t>
            </a:r>
          </a:p>
        </p:txBody>
      </p:sp>
    </p:spTree>
    <p:extLst>
      <p:ext uri="{BB962C8B-B14F-4D97-AF65-F5344CB8AC3E}">
        <p14:creationId xmlns:p14="http://schemas.microsoft.com/office/powerpoint/2010/main" val="11942557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2868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517336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6907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面對區塊鏈的多元發展，預期在不久的未來，會有大量的數位貨幣支付，以及清算與結算的需求。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屆時需要處理每個貨幣在區塊鏈上的資料流通，因此數位貨幣的交易記錄與查詢的研究成為當前刻不容緩的課題。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「交易記錄與查詢」是指紀錄數位貨幣的歷史交易，並提供時間範圍、區塊範圍等查詢服務。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475725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12610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65586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6677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網頁實際畫面如下，有註冊欲追蹤之數位貨幣的按鈕，以及查詢已註冊之數位貨幣的歷史交易的按鈕</a:t>
            </a: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以下為註冊主頁，使用者可以註冊其數位貨幣；亦或是針對已註冊的貨幣修改其代幣資訊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0970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左圖為註冊代幣之頁面，使用者需輸入於以太坊主網上之數位代幣的合約位址進行註冊。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右圖為註冊成功之畫面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54662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此圖為修改代幣資訊的頁面，使用者可以修改已註冊代幣之名稱與單位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68377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此圖為查詢交易之頁面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19779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使用者可以透過左邊之按鈕查看該代幣之所有交易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1116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需記錄的數位貨幣歷史交易必須達到無遺漏、交易內容無誤，且具有可信度。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我們利用區塊鏈去中心化的特性，透過多節點的方式共享區塊鏈帳本，共同維護鏈上資料與取得的交易證明；並結合智能合約的優點，因為智能合約的內容與代碼皆由程式所編寫，故設計一具有自動化執行，以透過跨鏈的方式獲取交易證明的智能合約，解決交易遺漏、內容錯誤或是其他錯誤情形發生的考量。</a:t>
            </a:r>
          </a:p>
        </p:txBody>
      </p:sp>
    </p:spTree>
    <p:extLst>
      <p:ext uri="{BB962C8B-B14F-4D97-AF65-F5344CB8AC3E}">
        <p14:creationId xmlns:p14="http://schemas.microsoft.com/office/powerpoint/2010/main" val="10140656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再者可將滑鼠游標移到該筆交易，即可查看更詳細的交易內容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07749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使用者也能透過日期範圍搜尋交易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33989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37039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使用者也能透過區塊範圍搜尋交易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69818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08264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甚至是針對發送方或是接收方的位址進行查詢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84125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90805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5f6ddfc013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5f6ddfc013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f6ddfc013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f6ddfc013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5f6ddfc01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5f6ddfc01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最後感謝各位委員今日的參與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為了使區塊鏈能夠擁有互操作性，必須先讓區塊鏈間的資料能夠流通。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能讓兩個或多個區塊鏈間資料交換技術稱之為跨鏈技術。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跨鏈技術要解決的問題通常是：誰負責扮作郵差傳送資料到另一區塊鏈，又是誰負責把關資料的可信度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f5eaae6d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f5eaae6d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本研究以以太坊區塊鏈進行跨鏈技術的實驗。技術背景共分為三小節，依研究主題的領域先介紹區塊鏈，接著針對智能合約與</a:t>
            </a:r>
            <a:r>
              <a:rPr lang="en-US" altLang="zh-TW" dirty="0" err="1"/>
              <a:t>Oraclize</a:t>
            </a:r>
            <a:r>
              <a:rPr lang="en-US" altLang="zh-TW" dirty="0"/>
              <a:t>(Provable)</a:t>
            </a:r>
            <a:r>
              <a:rPr lang="zh-TW" altLang="en-US" dirty="0"/>
              <a:t>服務進行說明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首先，對區塊鏈需要的第一個理解是，它是一種「將資料寫錄的技術」。其區塊鏈起源於中本聰的比特幣，因此區塊鏈就是作為比特幣的底層技術，是一個「去中心化的分散式資料庫」，透過集體維護讓區塊鏈裡面的資料更可靠；區塊鏈技術依靠複雜的密碼學來加密資料，再透過巧妙的數學分散式演算法，解決了最讓人擔憂的安全信任問題，可以在不需要第三方介入的前提下讓使用者達成共識，並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透過分散式的方式達成數據儲存、交易驗證、訊息傳遞即為區塊鏈的核心技術。</a:t>
            </a:r>
            <a:r>
              <a:rPr lang="zh-TW" altLang="zh-TW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58750" indent="0" fontAlgn="base">
              <a:buNone/>
            </a:pP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區塊鏈上的交易是在於打包交易並出塊，通過驗證與確認交易是否有效，使交易順利完成，並讓區塊鏈中的所有節點進行更新、以及擁有相同的帳本內容，這樣打包交易並出塊的機制就是「挖礦」</a:t>
            </a:r>
            <a:r>
              <a:rPr lang="zh-TW" altLang="zh-TW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lang="zh-TW" altLang="en-US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在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以太坊主網當中，每個區塊都有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800M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的大小限制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(Block Gas Limit)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。交易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所花費的燃料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(Gas)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會依據交易的內容而有所不同，不同的操作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也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會產生不同的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Gas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成本，若是交易需花費的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Gas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太高或是超出區塊鏈所設定的大小限制，則可能發生交易無法打包至區塊中，而滯留在交易池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(Transaction Pool)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的狀況。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隨著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世界開始探索區塊鏈技術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於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各行各業中發展的可能性，除了常見的公有鏈以外，隨著應用場景的不同，更衍伸出適合企業、產業界使用的私有鏈與聯盟鏈。</a:t>
            </a:r>
            <a:r>
              <a:rPr lang="zh-TW" altLang="zh-TW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公有鏈：任何人都可以訪問，發送、接收、驗證交易，並參與共識過程的區塊鏈。我們最熟悉的區塊鏈，大多屬於公有鏈，像是比特幣、以太幣等。</a:t>
            </a: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私有鏈：區塊鏈的權限被一定程度地進行了限制，須受到授權才能成為節點，並非任何人都能參與。例如摩根大通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(JP Morgan)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引領的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Quorum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就是私有鏈的代表之一。</a:t>
            </a: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聯盟鏈：聯盟鏈與私有鏈相似，區塊鏈的開放程度與權限也是有所限制的，而授權的節點通常為企業與企業間有合約的關係等。舉例來說，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Hyperledger Fabric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，以及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R3 Corda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皆是聯盟鏈的一種。</a:t>
            </a: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5669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智能合約是區塊鏈中一種制訂合約時所使用的特殊協議，主要用於提供驗證及執行智能合約內所訂定的條件。智能合約中內含了程式碼函式，亦能與其他合約進行互動、做決策、儲存資料及傳送以太幣等功能。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一、安全性高：智能合約經過加密並儲存於區塊鏈節點上，因此能夠確定在未經許可的情況下不會有更改、遺失的狀況。</a:t>
            </a: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二、交易效率高：智能合約的流程幾乎為自動化，讓交易效率提高，許多中介都可能會被淘汰。</a:t>
            </a: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三、可客制化：現在存有的智能合約種類多樣，並能依照客戶需求進行修改。</a:t>
            </a: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8501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作為區塊鏈外部世界之資料提供者，能夠在區塊鏈上提供可信任的數據傳送服務，其目的是在區塊鏈建立一條可與外部溝通的橋樑，為了解決智能合約取得數據的限制，在保證可信的情況下，使得智能合約具有取得外部數據的能力。此服務也不僅局限於以太坊，目前也可以使用在其他區塊鏈平台上，例如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Bitcoin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EOS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Rootstock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Fabric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</a:t>
            </a:r>
            <a:r>
              <a:rPr lang="zh-TW" altLang="zh-TW" dirty="0">
                <a:effectLst/>
              </a:rPr>
              <a:t> </a:t>
            </a:r>
            <a:endParaRPr lang="en-US" altLang="zh-TW" dirty="0">
              <a:effectLst/>
            </a:endParaRPr>
          </a:p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於設計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的智能合約當中引用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該服務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，並依據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Web APIs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的使用方法進行調用即可。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其功能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主要是透過監聽特定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Event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來接收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智能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合約所發出的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Query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請求，處理完成後，再由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(Probable)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主動呼叫合約的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callback function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將資料回傳。</a:t>
            </a:r>
            <a:r>
              <a:rPr lang="zh-TW" altLang="zh-TW" dirty="0">
                <a:effectLst/>
              </a:rPr>
              <a:t> 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5450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DengXian" panose="02010600030101010101" pitchFamily="2" charset="-122"/>
                <a:ea typeface="DengXian" panose="02010600030101010101" pitchFamily="2" charset="-122"/>
              </a:rPr>
              <a:t>去中心化數位貨幣交易記錄與查詢服務：設計與</a:t>
            </a:r>
            <a:r>
              <a:rPr lang="zh-TW" altLang="en-US" sz="36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以太坊實作</a:t>
            </a:r>
            <a:endParaRPr sz="3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Decentralized Digital Currency Tracing Service: Design and Implementation on Ethereum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研究生：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朱奕寧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 指導教授：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郭桐惟</a:t>
            </a: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 教授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研究方法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50000"/>
              </a:lnSpc>
              <a:buNone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代表性文獻：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Chain Interoperability (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Vitalik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Buterin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2016)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跨鏈應用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跨鏈技術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研究步驟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672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跨鏈應用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50000"/>
              </a:lnSpc>
              <a:buNone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根據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Vitalik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Buterin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的跨鏈報告，跨鏈的應用主要可分為三類：轉移、交換、牽制。本研究中，主要實踐「複製」的應用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複製：獲取以太坊主網上的數位貨幣交易，並儲存至私有鏈中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3431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見證人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Notary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：參與多個區塊鏈，驗證並傳送資料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中繼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Relay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：參與多個區塊鏈，僅傳送驗證證據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本研究將利用「見證人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Notary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」跨鏈技術進行實作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9734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研究步驟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7F21551-0C28-5D4C-9B83-05096D20614D}"/>
              </a:ext>
            </a:extLst>
          </p:cNvPr>
          <p:cNvSpPr/>
          <p:nvPr/>
        </p:nvSpPr>
        <p:spPr>
          <a:xfrm>
            <a:off x="1592826" y="1462750"/>
            <a:ext cx="5958348" cy="471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文獻蒐集、現有技術參考與應用情境設計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D02E05-2CD6-4043-8E17-BF0A93DA2013}"/>
              </a:ext>
            </a:extLst>
          </p:cNvPr>
          <p:cNvSpPr/>
          <p:nvPr/>
        </p:nvSpPr>
        <p:spPr>
          <a:xfrm>
            <a:off x="1592826" y="2379724"/>
            <a:ext cx="5958348" cy="471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實作</a:t>
            </a:r>
            <a:r>
              <a:rPr kumimoji="1" lang="en-US" altLang="zh-TW" sz="1800" b="1" dirty="0" err="1">
                <a:latin typeface="DengXian" panose="02010600030101010101" pitchFamily="2" charset="-122"/>
                <a:ea typeface="DengXian" panose="02010600030101010101" pitchFamily="2" charset="-122"/>
              </a:rPr>
              <a:t>Oraclize</a:t>
            </a:r>
            <a:r>
              <a:rPr kumimoji="1" lang="en-US" altLang="zh-TW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(Provable)</a:t>
            </a:r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跨鏈技術應用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749D7A5-A109-B64B-A23F-311D10F68664}"/>
              </a:ext>
            </a:extLst>
          </p:cNvPr>
          <p:cNvSpPr/>
          <p:nvPr/>
        </p:nvSpPr>
        <p:spPr>
          <a:xfrm>
            <a:off x="1592826" y="3296698"/>
            <a:ext cx="5958348" cy="471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交易內容之資料處理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16732-6E28-484B-8C8A-0985ACD4AEB2}"/>
              </a:ext>
            </a:extLst>
          </p:cNvPr>
          <p:cNvSpPr/>
          <p:nvPr/>
        </p:nvSpPr>
        <p:spPr>
          <a:xfrm>
            <a:off x="1592826" y="4213672"/>
            <a:ext cx="5958348" cy="471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實作交易範圍查詢功能</a:t>
            </a:r>
            <a:r>
              <a:rPr kumimoji="1" lang="en-US" altLang="zh-TW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(</a:t>
            </a:r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時間範圍、區塊範圍</a:t>
            </a:r>
            <a:r>
              <a:rPr kumimoji="1" lang="en-US" altLang="zh-TW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)</a:t>
            </a:r>
            <a:endParaRPr kumimoji="1" lang="zh-TW" altLang="en-US" sz="18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:a16="http://schemas.microsoft.com/office/drawing/2014/main" id="{1A4149AD-D25F-9E49-B1A4-326BF915F2CB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>
            <a:off x="4572000" y="1934699"/>
            <a:ext cx="0" cy="4450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1686C7D5-8694-C949-878A-52A7838CBFED}"/>
              </a:ext>
            </a:extLst>
          </p:cNvPr>
          <p:cNvCxnSpPr>
            <a:cxnSpLocks/>
          </p:cNvCxnSpPr>
          <p:nvPr/>
        </p:nvCxnSpPr>
        <p:spPr>
          <a:xfrm>
            <a:off x="4572000" y="2851673"/>
            <a:ext cx="0" cy="4450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78D4CE2A-427E-2B49-A03A-42C1441179DE}"/>
              </a:ext>
            </a:extLst>
          </p:cNvPr>
          <p:cNvCxnSpPr>
            <a:cxnSpLocks/>
          </p:cNvCxnSpPr>
          <p:nvPr/>
        </p:nvCxnSpPr>
        <p:spPr>
          <a:xfrm>
            <a:off x="4572000" y="3768647"/>
            <a:ext cx="0" cy="4450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901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系統實作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系統架構圖、使用者網頁架構圖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跨鏈技術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交易內容處理方法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(Solidity)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交易紀錄之範圍查詢功能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實際畫面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116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群組 160">
            <a:extLst>
              <a:ext uri="{FF2B5EF4-FFF2-40B4-BE49-F238E27FC236}">
                <a16:creationId xmlns:a16="http://schemas.microsoft.com/office/drawing/2014/main" id="{FA00C7AF-69CD-394C-9D0B-0CA60744094A}"/>
              </a:ext>
            </a:extLst>
          </p:cNvPr>
          <p:cNvGrpSpPr/>
          <p:nvPr/>
        </p:nvGrpSpPr>
        <p:grpSpPr>
          <a:xfrm>
            <a:off x="205651" y="107691"/>
            <a:ext cx="8222288" cy="5035809"/>
            <a:chOff x="205651" y="107691"/>
            <a:chExt cx="8222288" cy="5035809"/>
          </a:xfrm>
        </p:grpSpPr>
        <p:grpSp>
          <p:nvGrpSpPr>
            <p:cNvPr id="124" name="群組 123">
              <a:extLst>
                <a:ext uri="{FF2B5EF4-FFF2-40B4-BE49-F238E27FC236}">
                  <a16:creationId xmlns:a16="http://schemas.microsoft.com/office/drawing/2014/main" id="{46E81F90-F94B-0445-BD50-E8BCD30356C2}"/>
                </a:ext>
              </a:extLst>
            </p:cNvPr>
            <p:cNvGrpSpPr/>
            <p:nvPr/>
          </p:nvGrpSpPr>
          <p:grpSpPr>
            <a:xfrm>
              <a:off x="789926" y="3474207"/>
              <a:ext cx="1299974" cy="1628157"/>
              <a:chOff x="438944" y="3238862"/>
              <a:chExt cx="1299974" cy="1628157"/>
            </a:xfrm>
          </p:grpSpPr>
          <p:pic>
            <p:nvPicPr>
              <p:cNvPr id="5" name="圖片 4">
                <a:extLst>
                  <a:ext uri="{FF2B5EF4-FFF2-40B4-BE49-F238E27FC236}">
                    <a16:creationId xmlns:a16="http://schemas.microsoft.com/office/drawing/2014/main" id="{2346D825-27BB-CD41-AB6D-C9CABF6348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8944" y="3238862"/>
                <a:ext cx="1286267" cy="1286267"/>
              </a:xfrm>
              <a:prstGeom prst="rect">
                <a:avLst/>
              </a:prstGeom>
            </p:spPr>
          </p:pic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FD1A86D9-5F23-3845-915D-F84AE6238E8D}"/>
                  </a:ext>
                </a:extLst>
              </p:cNvPr>
              <p:cNvSpPr txBox="1"/>
              <p:nvPr/>
            </p:nvSpPr>
            <p:spPr>
              <a:xfrm>
                <a:off x="451386" y="4528465"/>
                <a:ext cx="128753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Time Oracle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BA0D1F4D-07C4-454D-8870-E4E9956AF0A3}"/>
                </a:ext>
              </a:extLst>
            </p:cNvPr>
            <p:cNvGrpSpPr/>
            <p:nvPr/>
          </p:nvGrpSpPr>
          <p:grpSpPr>
            <a:xfrm>
              <a:off x="5959415" y="3474207"/>
              <a:ext cx="2468524" cy="1669293"/>
              <a:chOff x="3337737" y="2571750"/>
              <a:chExt cx="2468524" cy="1669293"/>
            </a:xfrm>
          </p:grpSpPr>
          <p:grpSp>
            <p:nvGrpSpPr>
              <p:cNvPr id="21" name="群組 20">
                <a:extLst>
                  <a:ext uri="{FF2B5EF4-FFF2-40B4-BE49-F238E27FC236}">
                    <a16:creationId xmlns:a16="http://schemas.microsoft.com/office/drawing/2014/main" id="{A9D3861D-0860-D343-9921-64B6459923B4}"/>
                  </a:ext>
                </a:extLst>
              </p:cNvPr>
              <p:cNvGrpSpPr/>
              <p:nvPr/>
            </p:nvGrpSpPr>
            <p:grpSpPr>
              <a:xfrm>
                <a:off x="3950819" y="2571750"/>
                <a:ext cx="1242361" cy="1312657"/>
                <a:chOff x="3950819" y="2571750"/>
                <a:chExt cx="1242361" cy="1312657"/>
              </a:xfrm>
            </p:grpSpPr>
            <p:pic>
              <p:nvPicPr>
                <p:cNvPr id="12" name="圖片 11">
                  <a:extLst>
                    <a:ext uri="{FF2B5EF4-FFF2-40B4-BE49-F238E27FC236}">
                      <a16:creationId xmlns:a16="http://schemas.microsoft.com/office/drawing/2014/main" id="{938997C6-82B2-084E-8016-E89EB28A04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19300" y="2659648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5" name="圖片 14">
                  <a:extLst>
                    <a:ext uri="{FF2B5EF4-FFF2-40B4-BE49-F238E27FC236}">
                      <a16:creationId xmlns:a16="http://schemas.microsoft.com/office/drawing/2014/main" id="{D54A8DC0-D0A5-AC4D-8B96-48EE8FA5D9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068609" y="2739350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6" name="圖片 15">
                  <a:extLst>
                    <a:ext uri="{FF2B5EF4-FFF2-40B4-BE49-F238E27FC236}">
                      <a16:creationId xmlns:a16="http://schemas.microsoft.com/office/drawing/2014/main" id="{58194E3F-CA79-9D41-BA32-9F1EE4D2D8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325638" y="3033214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7" name="圖片 16">
                  <a:extLst>
                    <a:ext uri="{FF2B5EF4-FFF2-40B4-BE49-F238E27FC236}">
                      <a16:creationId xmlns:a16="http://schemas.microsoft.com/office/drawing/2014/main" id="{CB290029-C5A3-994F-9CD7-727764D603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61713" y="3048472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8" name="圖片 17">
                  <a:extLst>
                    <a:ext uri="{FF2B5EF4-FFF2-40B4-BE49-F238E27FC236}">
                      <a16:creationId xmlns:a16="http://schemas.microsoft.com/office/drawing/2014/main" id="{1DF50B16-DDA2-DA4E-B8FB-6BDD8CA066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14632" y="3406780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9" name="圖片 18">
                  <a:extLst>
                    <a:ext uri="{FF2B5EF4-FFF2-40B4-BE49-F238E27FC236}">
                      <a16:creationId xmlns:a16="http://schemas.microsoft.com/office/drawing/2014/main" id="{ED1CC111-6439-E648-9EAF-106F4410DF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079277" y="3337172"/>
                  <a:ext cx="408661" cy="431784"/>
                </a:xfrm>
                <a:prstGeom prst="rect">
                  <a:avLst/>
                </a:prstGeom>
              </p:spPr>
            </p:pic>
            <p:sp>
              <p:nvSpPr>
                <p:cNvPr id="13" name="橢圓 12">
                  <a:extLst>
                    <a:ext uri="{FF2B5EF4-FFF2-40B4-BE49-F238E27FC236}">
                      <a16:creationId xmlns:a16="http://schemas.microsoft.com/office/drawing/2014/main" id="{0DB1E62A-9064-C34E-863A-DC0345BAA214}"/>
                    </a:ext>
                  </a:extLst>
                </p:cNvPr>
                <p:cNvSpPr/>
                <p:nvPr/>
              </p:nvSpPr>
              <p:spPr>
                <a:xfrm>
                  <a:off x="3950819" y="2571750"/>
                  <a:ext cx="1242361" cy="1312657"/>
                </a:xfrm>
                <a:prstGeom prst="ellipse">
                  <a:avLst/>
                </a:prstGeom>
                <a:noFill/>
                <a:ln w="381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ysDash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TW" altLang="en-US" dirty="0"/>
                </a:p>
              </p:txBody>
            </p:sp>
          </p:grpSp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80F1AF33-2A48-2B44-BB19-15FB8B46E40F}"/>
                  </a:ext>
                </a:extLst>
              </p:cNvPr>
              <p:cNvSpPr txBox="1"/>
              <p:nvPr/>
            </p:nvSpPr>
            <p:spPr>
              <a:xfrm>
                <a:off x="3337737" y="3902489"/>
                <a:ext cx="2468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Ethereum Private Net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DCF6AF1F-DE77-6141-B31D-B967D148D234}"/>
                </a:ext>
              </a:extLst>
            </p:cNvPr>
            <p:cNvGrpSpPr/>
            <p:nvPr/>
          </p:nvGrpSpPr>
          <p:grpSpPr>
            <a:xfrm>
              <a:off x="205651" y="200279"/>
              <a:ext cx="2468524" cy="1625369"/>
              <a:chOff x="3128121" y="237166"/>
              <a:chExt cx="2468524" cy="1625369"/>
            </a:xfrm>
          </p:grpSpPr>
          <p:sp>
            <p:nvSpPr>
              <p:cNvPr id="31" name="橢圓 30">
                <a:extLst>
                  <a:ext uri="{FF2B5EF4-FFF2-40B4-BE49-F238E27FC236}">
                    <a16:creationId xmlns:a16="http://schemas.microsoft.com/office/drawing/2014/main" id="{F933A544-EABC-E643-907B-D6B1F93B4A63}"/>
                  </a:ext>
                </a:extLst>
              </p:cNvPr>
              <p:cNvSpPr/>
              <p:nvPr/>
            </p:nvSpPr>
            <p:spPr>
              <a:xfrm>
                <a:off x="3756689" y="237166"/>
                <a:ext cx="1242361" cy="1312657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CF4309E4-0AA6-474F-A373-7827CD634AE6}"/>
                  </a:ext>
                </a:extLst>
              </p:cNvPr>
              <p:cNvSpPr txBox="1"/>
              <p:nvPr/>
            </p:nvSpPr>
            <p:spPr>
              <a:xfrm>
                <a:off x="3128121" y="1523981"/>
                <a:ext cx="2468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Ethereum Main Net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34" name="圖片 33">
                <a:extLst>
                  <a:ext uri="{FF2B5EF4-FFF2-40B4-BE49-F238E27FC236}">
                    <a16:creationId xmlns:a16="http://schemas.microsoft.com/office/drawing/2014/main" id="{DE53AC56-00C4-D44D-BAC5-E67E5438CD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46372" y="346448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7" name="圖片 36">
                <a:extLst>
                  <a:ext uri="{FF2B5EF4-FFF2-40B4-BE49-F238E27FC236}">
                    <a16:creationId xmlns:a16="http://schemas.microsoft.com/office/drawing/2014/main" id="{3B0788D3-27F2-1443-95F0-1749C6D918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36851" y="457024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8" name="圖片 37">
                <a:extLst>
                  <a:ext uri="{FF2B5EF4-FFF2-40B4-BE49-F238E27FC236}">
                    <a16:creationId xmlns:a16="http://schemas.microsoft.com/office/drawing/2014/main" id="{77005CDB-2433-B549-A44E-7F3CA5683D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57183" y="674023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9" name="圖片 38">
                <a:extLst>
                  <a:ext uri="{FF2B5EF4-FFF2-40B4-BE49-F238E27FC236}">
                    <a16:creationId xmlns:a16="http://schemas.microsoft.com/office/drawing/2014/main" id="{E8600AB5-04C5-1C4D-89AD-AF38C0E542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89006" y="748511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40" name="圖片 39">
                <a:extLst>
                  <a:ext uri="{FF2B5EF4-FFF2-40B4-BE49-F238E27FC236}">
                    <a16:creationId xmlns:a16="http://schemas.microsoft.com/office/drawing/2014/main" id="{B778DEB5-1632-AB41-B7E6-83D333B2CC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27591" y="984797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41" name="圖片 40">
                <a:extLst>
                  <a:ext uri="{FF2B5EF4-FFF2-40B4-BE49-F238E27FC236}">
                    <a16:creationId xmlns:a16="http://schemas.microsoft.com/office/drawing/2014/main" id="{A6AE10C8-6FC5-8A41-AB69-C713099DD8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38703" y="1062110"/>
                <a:ext cx="410400" cy="410400"/>
              </a:xfrm>
              <a:prstGeom prst="rect">
                <a:avLst/>
              </a:prstGeom>
            </p:spPr>
          </p:pic>
        </p:grpSp>
        <p:sp>
          <p:nvSpPr>
            <p:cNvPr id="43" name="文字方塊 42">
              <a:extLst>
                <a:ext uri="{FF2B5EF4-FFF2-40B4-BE49-F238E27FC236}">
                  <a16:creationId xmlns:a16="http://schemas.microsoft.com/office/drawing/2014/main" id="{E2239689-D2BE-8F40-8EAF-EE7C22BAFD95}"/>
                </a:ext>
              </a:extLst>
            </p:cNvPr>
            <p:cNvSpPr txBox="1"/>
            <p:nvPr/>
          </p:nvSpPr>
          <p:spPr>
            <a:xfrm>
              <a:off x="3169535" y="2786115"/>
              <a:ext cx="131799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Etherscan</a:t>
              </a:r>
              <a:r>
                <a:rPr kumimoji="1" lang="en-US" altLang="zh-TW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API</a:t>
              </a:r>
              <a:endParaRPr kumimoji="1"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51" name="群組 50">
              <a:extLst>
                <a:ext uri="{FF2B5EF4-FFF2-40B4-BE49-F238E27FC236}">
                  <a16:creationId xmlns:a16="http://schemas.microsoft.com/office/drawing/2014/main" id="{AF6D3A64-2C8B-A848-A536-8B2A953BB84B}"/>
                </a:ext>
              </a:extLst>
            </p:cNvPr>
            <p:cNvGrpSpPr/>
            <p:nvPr/>
          </p:nvGrpSpPr>
          <p:grpSpPr>
            <a:xfrm>
              <a:off x="6053791" y="107691"/>
              <a:ext cx="2279771" cy="1141248"/>
              <a:chOff x="292893" y="3760669"/>
              <a:chExt cx="2279771" cy="1141248"/>
            </a:xfrm>
          </p:grpSpPr>
          <p:pic>
            <p:nvPicPr>
              <p:cNvPr id="3" name="圖片 2">
                <a:extLst>
                  <a:ext uri="{FF2B5EF4-FFF2-40B4-BE49-F238E27FC236}">
                    <a16:creationId xmlns:a16="http://schemas.microsoft.com/office/drawing/2014/main" id="{4BF6E16E-EFAF-034F-AD35-FE4F9492B3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2893" y="4116935"/>
                <a:ext cx="716525" cy="716525"/>
              </a:xfrm>
              <a:prstGeom prst="rect">
                <a:avLst/>
              </a:prstGeom>
            </p:spPr>
          </p:pic>
          <p:pic>
            <p:nvPicPr>
              <p:cNvPr id="46" name="圖片 45">
                <a:extLst>
                  <a:ext uri="{FF2B5EF4-FFF2-40B4-BE49-F238E27FC236}">
                    <a16:creationId xmlns:a16="http://schemas.microsoft.com/office/drawing/2014/main" id="{2732B9CE-D599-4347-9B4E-A8FF3A4228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4515" y="4116934"/>
                <a:ext cx="716526" cy="716526"/>
              </a:xfrm>
              <a:prstGeom prst="rect">
                <a:avLst/>
              </a:prstGeom>
            </p:spPr>
          </p:pic>
          <p:pic>
            <p:nvPicPr>
              <p:cNvPr id="48" name="圖片 47">
                <a:extLst>
                  <a:ext uri="{FF2B5EF4-FFF2-40B4-BE49-F238E27FC236}">
                    <a16:creationId xmlns:a16="http://schemas.microsoft.com/office/drawing/2014/main" id="{09C1CE31-3551-114F-BD3B-B5185BB359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56138" y="4116934"/>
                <a:ext cx="716526" cy="716526"/>
              </a:xfrm>
              <a:prstGeom prst="rect">
                <a:avLst/>
              </a:prstGeom>
            </p:spPr>
          </p:pic>
          <p:sp>
            <p:nvSpPr>
              <p:cNvPr id="49" name="圓角矩形 48">
                <a:extLst>
                  <a:ext uri="{FF2B5EF4-FFF2-40B4-BE49-F238E27FC236}">
                    <a16:creationId xmlns:a16="http://schemas.microsoft.com/office/drawing/2014/main" id="{9C81EF47-FC53-BA4F-9F25-28237A3D7257}"/>
                  </a:ext>
                </a:extLst>
              </p:cNvPr>
              <p:cNvSpPr/>
              <p:nvPr/>
            </p:nvSpPr>
            <p:spPr>
              <a:xfrm>
                <a:off x="292893" y="3807002"/>
                <a:ext cx="2279771" cy="109491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50" name="文字方塊 49">
                <a:extLst>
                  <a:ext uri="{FF2B5EF4-FFF2-40B4-BE49-F238E27FC236}">
                    <a16:creationId xmlns:a16="http://schemas.microsoft.com/office/drawing/2014/main" id="{1C660719-FA95-C043-BBAF-FB2661A4DA7C}"/>
                  </a:ext>
                </a:extLst>
              </p:cNvPr>
              <p:cNvSpPr txBox="1"/>
              <p:nvPr/>
            </p:nvSpPr>
            <p:spPr>
              <a:xfrm>
                <a:off x="1135260" y="3760669"/>
                <a:ext cx="61587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Users</a:t>
                </a:r>
                <a:endParaRPr kumimoji="1" lang="zh-TW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55" name="圖片 54">
              <a:extLst>
                <a:ext uri="{FF2B5EF4-FFF2-40B4-BE49-F238E27FC236}">
                  <a16:creationId xmlns:a16="http://schemas.microsoft.com/office/drawing/2014/main" id="{89E75FF9-6D06-F34E-A487-C4B99C232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23876" y="1965927"/>
              <a:ext cx="939597" cy="939597"/>
            </a:xfrm>
            <a:prstGeom prst="rect">
              <a:avLst/>
            </a:prstGeom>
          </p:spPr>
        </p:pic>
        <p:sp>
          <p:nvSpPr>
            <p:cNvPr id="56" name="文字方塊 55">
              <a:extLst>
                <a:ext uri="{FF2B5EF4-FFF2-40B4-BE49-F238E27FC236}">
                  <a16:creationId xmlns:a16="http://schemas.microsoft.com/office/drawing/2014/main" id="{A680F72C-406B-5F46-A665-64848987377E}"/>
                </a:ext>
              </a:extLst>
            </p:cNvPr>
            <p:cNvSpPr txBox="1"/>
            <p:nvPr/>
          </p:nvSpPr>
          <p:spPr>
            <a:xfrm>
              <a:off x="6872111" y="2189228"/>
              <a:ext cx="6623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DAPP</a:t>
              </a:r>
              <a:endParaRPr kumimoji="1"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ABD148AB-8700-C247-8F11-5FC53F59365B}"/>
                </a:ext>
              </a:extLst>
            </p:cNvPr>
            <p:cNvSpPr txBox="1"/>
            <p:nvPr/>
          </p:nvSpPr>
          <p:spPr>
            <a:xfrm>
              <a:off x="7397007" y="1432845"/>
              <a:ext cx="696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Access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2" name="直線箭頭接點 61">
              <a:extLst>
                <a:ext uri="{FF2B5EF4-FFF2-40B4-BE49-F238E27FC236}">
                  <a16:creationId xmlns:a16="http://schemas.microsoft.com/office/drawing/2014/main" id="{25B45ADB-741C-AE40-ABF8-1B2592A74B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9290" y="2857276"/>
              <a:ext cx="3" cy="568683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字方塊 63">
              <a:extLst>
                <a:ext uri="{FF2B5EF4-FFF2-40B4-BE49-F238E27FC236}">
                  <a16:creationId xmlns:a16="http://schemas.microsoft.com/office/drawing/2014/main" id="{E6D06312-65DD-B745-95AB-70E1C6BBEAC1}"/>
                </a:ext>
              </a:extLst>
            </p:cNvPr>
            <p:cNvSpPr txBox="1"/>
            <p:nvPr/>
          </p:nvSpPr>
          <p:spPr>
            <a:xfrm>
              <a:off x="7194201" y="3023596"/>
              <a:ext cx="7825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Provide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7" name="直線箭頭接點 66">
              <a:extLst>
                <a:ext uri="{FF2B5EF4-FFF2-40B4-BE49-F238E27FC236}">
                  <a16:creationId xmlns:a16="http://schemas.microsoft.com/office/drawing/2014/main" id="{7245CC2A-B0B7-7940-A369-FC7AF3BF3C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25029" y="1310299"/>
              <a:ext cx="2" cy="716988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箭頭接點 70">
              <a:extLst>
                <a:ext uri="{FF2B5EF4-FFF2-40B4-BE49-F238E27FC236}">
                  <a16:creationId xmlns:a16="http://schemas.microsoft.com/office/drawing/2014/main" id="{4CA8821A-B672-3C44-8F4C-908BEACB3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269" y="1297105"/>
              <a:ext cx="2" cy="716988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4" name="群組 83">
              <a:extLst>
                <a:ext uri="{FF2B5EF4-FFF2-40B4-BE49-F238E27FC236}">
                  <a16:creationId xmlns:a16="http://schemas.microsoft.com/office/drawing/2014/main" id="{ADD4777A-BE42-BD4E-9383-D3254CAA7775}"/>
                </a:ext>
              </a:extLst>
            </p:cNvPr>
            <p:cNvGrpSpPr/>
            <p:nvPr/>
          </p:nvGrpSpPr>
          <p:grpSpPr>
            <a:xfrm>
              <a:off x="4552480" y="3530631"/>
              <a:ext cx="1640193" cy="1612869"/>
              <a:chOff x="3672625" y="3327883"/>
              <a:chExt cx="1640193" cy="1612869"/>
            </a:xfrm>
          </p:grpSpPr>
          <p:grpSp>
            <p:nvGrpSpPr>
              <p:cNvPr id="79" name="群組 78">
                <a:extLst>
                  <a:ext uri="{FF2B5EF4-FFF2-40B4-BE49-F238E27FC236}">
                    <a16:creationId xmlns:a16="http://schemas.microsoft.com/office/drawing/2014/main" id="{4320CB96-C285-3F43-9651-0A27C96C36C4}"/>
                  </a:ext>
                </a:extLst>
              </p:cNvPr>
              <p:cNvGrpSpPr/>
              <p:nvPr/>
            </p:nvGrpSpPr>
            <p:grpSpPr>
              <a:xfrm>
                <a:off x="3930969" y="3327883"/>
                <a:ext cx="1109180" cy="1156752"/>
                <a:chOff x="5749360" y="3223183"/>
                <a:chExt cx="1312657" cy="1343018"/>
              </a:xfrm>
            </p:grpSpPr>
            <p:pic>
              <p:nvPicPr>
                <p:cNvPr id="75" name="圖片 74">
                  <a:extLst>
                    <a:ext uri="{FF2B5EF4-FFF2-40B4-BE49-F238E27FC236}">
                      <a16:creationId xmlns:a16="http://schemas.microsoft.com/office/drawing/2014/main" id="{268CDF6A-5460-C544-A642-7B6058B85B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880393" y="3950928"/>
                  <a:ext cx="610044" cy="615273"/>
                </a:xfrm>
                <a:prstGeom prst="rect">
                  <a:avLst/>
                </a:prstGeom>
              </p:spPr>
            </p:pic>
            <p:pic>
              <p:nvPicPr>
                <p:cNvPr id="78" name="圖片 77">
                  <a:extLst>
                    <a:ext uri="{FF2B5EF4-FFF2-40B4-BE49-F238E27FC236}">
                      <a16:creationId xmlns:a16="http://schemas.microsoft.com/office/drawing/2014/main" id="{B4BEE6A5-C272-CD42-AAAB-D6C71211C7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749360" y="3223183"/>
                  <a:ext cx="1312657" cy="1312657"/>
                </a:xfrm>
                <a:prstGeom prst="rect">
                  <a:avLst/>
                </a:prstGeom>
              </p:spPr>
            </p:pic>
          </p:grpSp>
          <p:sp>
            <p:nvSpPr>
              <p:cNvPr id="80" name="文字方塊 79">
                <a:extLst>
                  <a:ext uri="{FF2B5EF4-FFF2-40B4-BE49-F238E27FC236}">
                    <a16:creationId xmlns:a16="http://schemas.microsoft.com/office/drawing/2014/main" id="{0D1D65EB-A120-F341-AB9D-F0B8CEC1A897}"/>
                  </a:ext>
                </a:extLst>
              </p:cNvPr>
              <p:cNvSpPr txBox="1"/>
              <p:nvPr/>
            </p:nvSpPr>
            <p:spPr>
              <a:xfrm>
                <a:off x="3672625" y="4417532"/>
                <a:ext cx="16401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Smart Contract</a:t>
                </a:r>
              </a:p>
              <a:p>
                <a:pPr algn="ctr"/>
                <a:r>
                  <a:rPr kumimoji="1" lang="en-US" altLang="zh-TW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Oraclize</a:t>
                </a:r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(Provable)</a:t>
                </a:r>
                <a:endParaRPr kumimoji="1" lang="zh-TW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86" name="直線接點 85">
              <a:extLst>
                <a:ext uri="{FF2B5EF4-FFF2-40B4-BE49-F238E27FC236}">
                  <a16:creationId xmlns:a16="http://schemas.microsoft.com/office/drawing/2014/main" id="{B0D8FF0E-F6B2-324A-A8FB-AF2DDF42B2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9415" y="4095932"/>
              <a:ext cx="516422" cy="0"/>
            </a:xfrm>
            <a:prstGeom prst="line">
              <a:avLst/>
            </a:prstGeom>
            <a:ln w="31750">
              <a:solidFill>
                <a:schemeClr val="accent5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箭頭接點 92">
              <a:extLst>
                <a:ext uri="{FF2B5EF4-FFF2-40B4-BE49-F238E27FC236}">
                  <a16:creationId xmlns:a16="http://schemas.microsoft.com/office/drawing/2014/main" id="{2D25D85C-DECB-A94D-AD2F-3BF458A42692}"/>
                </a:ext>
              </a:extLst>
            </p:cNvPr>
            <p:cNvCxnSpPr>
              <a:cxnSpLocks/>
              <a:endCxn id="78" idx="1"/>
            </p:cNvCxnSpPr>
            <p:nvPr/>
          </p:nvCxnSpPr>
          <p:spPr>
            <a:xfrm>
              <a:off x="2172853" y="4094032"/>
              <a:ext cx="2637971" cy="1900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1191AD8A-2C97-7544-A8C9-FC737A21FE96}"/>
                </a:ext>
              </a:extLst>
            </p:cNvPr>
            <p:cNvSpPr txBox="1"/>
            <p:nvPr/>
          </p:nvSpPr>
          <p:spPr>
            <a:xfrm>
              <a:off x="2958950" y="4117340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Trigger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6" name="直線箭頭接點 95">
              <a:extLst>
                <a:ext uri="{FF2B5EF4-FFF2-40B4-BE49-F238E27FC236}">
                  <a16:creationId xmlns:a16="http://schemas.microsoft.com/office/drawing/2014/main" id="{7640CA24-F5C5-F145-A9CF-1DC61DFBE91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00182" y="2681706"/>
              <a:ext cx="879408" cy="822776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箭頭接點 98">
              <a:extLst>
                <a:ext uri="{FF2B5EF4-FFF2-40B4-BE49-F238E27FC236}">
                  <a16:creationId xmlns:a16="http://schemas.microsoft.com/office/drawing/2014/main" id="{91419A0C-06F0-3E4F-B87C-2425872879CD}"/>
                </a:ext>
              </a:extLst>
            </p:cNvPr>
            <p:cNvCxnSpPr>
              <a:cxnSpLocks/>
            </p:cNvCxnSpPr>
            <p:nvPr/>
          </p:nvCxnSpPr>
          <p:spPr>
            <a:xfrm>
              <a:off x="4333177" y="2785440"/>
              <a:ext cx="838933" cy="797190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文字方塊 107">
              <a:extLst>
                <a:ext uri="{FF2B5EF4-FFF2-40B4-BE49-F238E27FC236}">
                  <a16:creationId xmlns:a16="http://schemas.microsoft.com/office/drawing/2014/main" id="{37CE55D0-0832-7D45-B77D-572B6BF883C7}"/>
                </a:ext>
              </a:extLst>
            </p:cNvPr>
            <p:cNvSpPr txBox="1"/>
            <p:nvPr/>
          </p:nvSpPr>
          <p:spPr>
            <a:xfrm>
              <a:off x="4837232" y="2806792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Call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6" name="直線箭頭接點 135">
              <a:extLst>
                <a:ext uri="{FF2B5EF4-FFF2-40B4-BE49-F238E27FC236}">
                  <a16:creationId xmlns:a16="http://schemas.microsoft.com/office/drawing/2014/main" id="{44DA3D48-61BD-3742-98FE-B8523D13A6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89246" y="778810"/>
              <a:ext cx="877560" cy="818414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箭頭接點 136">
              <a:extLst>
                <a:ext uri="{FF2B5EF4-FFF2-40B4-BE49-F238E27FC236}">
                  <a16:creationId xmlns:a16="http://schemas.microsoft.com/office/drawing/2014/main" id="{E7B0ADF5-B6FA-A040-9907-B0E0BAB4C050}"/>
                </a:ext>
              </a:extLst>
            </p:cNvPr>
            <p:cNvCxnSpPr>
              <a:cxnSpLocks/>
            </p:cNvCxnSpPr>
            <p:nvPr/>
          </p:nvCxnSpPr>
          <p:spPr>
            <a:xfrm>
              <a:off x="2227127" y="881529"/>
              <a:ext cx="875412" cy="811003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文字方塊 137">
              <a:extLst>
                <a:ext uri="{FF2B5EF4-FFF2-40B4-BE49-F238E27FC236}">
                  <a16:creationId xmlns:a16="http://schemas.microsoft.com/office/drawing/2014/main" id="{94C896FE-9916-A74B-BEA4-F882C9336AC0}"/>
                </a:ext>
              </a:extLst>
            </p:cNvPr>
            <p:cNvSpPr txBox="1"/>
            <p:nvPr/>
          </p:nvSpPr>
          <p:spPr>
            <a:xfrm>
              <a:off x="2722707" y="968135"/>
              <a:ext cx="8948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Get </a:t>
              </a:r>
              <a:r>
                <a:rPr kumimoji="1" lang="en-US" altLang="zh-TW" b="1" dirty="0" err="1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Txs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5" name="圓角矩形 144">
              <a:extLst>
                <a:ext uri="{FF2B5EF4-FFF2-40B4-BE49-F238E27FC236}">
                  <a16:creationId xmlns:a16="http://schemas.microsoft.com/office/drawing/2014/main" id="{067B3C81-41E9-5942-98EB-7AD6F2EC9721}"/>
                </a:ext>
              </a:extLst>
            </p:cNvPr>
            <p:cNvSpPr/>
            <p:nvPr/>
          </p:nvSpPr>
          <p:spPr>
            <a:xfrm>
              <a:off x="4519617" y="3419657"/>
              <a:ext cx="3813945" cy="1723842"/>
            </a:xfrm>
            <a:prstGeom prst="roundRect">
              <a:avLst/>
            </a:prstGeom>
            <a:noFill/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160" name="圖片 159">
              <a:extLst>
                <a:ext uri="{FF2B5EF4-FFF2-40B4-BE49-F238E27FC236}">
                  <a16:creationId xmlns:a16="http://schemas.microsoft.com/office/drawing/2014/main" id="{81EB88C2-FDEE-FA42-82E4-9B82A67A0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174071" y="1470285"/>
              <a:ext cx="1308783" cy="13087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9607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系統架構圖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1F654A3-2F15-964B-8124-5CCF49A42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691" y="997849"/>
            <a:ext cx="7370618" cy="41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217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網頁架構圖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4008394-AD51-0F44-878D-5DAD0A9B5A7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80" y="2326512"/>
            <a:ext cx="5130639" cy="2731624"/>
          </a:xfrm>
          <a:prstGeom prst="rect">
            <a:avLst/>
          </a:prstGeom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為了讓使用者容易操作其去中心化數位貨幣交易記錄與查詢服務，本研究為此設計操作介面，以提升使用時的便利性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947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是一個兼容以太坊智能合約的數據傳送服務，能夠自訂義智能合約，透過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Etherscan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API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取得交易資訊</a:t>
            </a:r>
            <a:endParaRPr lang="en-US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藉由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Ethereum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Bridge作為以太坊私有鏈中Oraclize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與外部世界溝通之橋樑；監聽其發出的Event需求執行該API，並將結果回傳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319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於智能合約中繼承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usingProvable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DBA8792-F295-1145-BBA0-019A1431E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" y="2023025"/>
            <a:ext cx="76581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28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背景動機</a:t>
            </a:r>
            <a:r>
              <a:rPr lang="zh-TW" sz="3200" dirty="0"/>
              <a:t>	</a:t>
            </a:r>
            <a:r>
              <a:rPr lang="zh-TW" dirty="0"/>
              <a:t>	</a:t>
            </a: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未來會有數位貨幣的支付、清算與結算等需求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交易記錄與查詢：紀錄數位貨幣的歷史交易，並提供時間範圍、區塊範圍等查詢服務</a:t>
            </a:r>
            <a:endParaRPr lang="en-US" altLang="zh-TW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zh-TW" altLang="en-US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" name="群組 43">
            <a:extLst>
              <a:ext uri="{FF2B5EF4-FFF2-40B4-BE49-F238E27FC236}">
                <a16:creationId xmlns:a16="http://schemas.microsoft.com/office/drawing/2014/main" id="{5F41DF51-1015-D245-A055-02FC0AEBC011}"/>
              </a:ext>
            </a:extLst>
          </p:cNvPr>
          <p:cNvGrpSpPr/>
          <p:nvPr/>
        </p:nvGrpSpPr>
        <p:grpSpPr>
          <a:xfrm>
            <a:off x="481453" y="2947284"/>
            <a:ext cx="8181093" cy="2196216"/>
            <a:chOff x="442622" y="2681359"/>
            <a:chExt cx="8181093" cy="2196216"/>
          </a:xfrm>
        </p:grpSpPr>
        <p:sp>
          <p:nvSpPr>
            <p:cNvPr id="6" name="圓角化對角線角落矩形 5">
              <a:extLst>
                <a:ext uri="{FF2B5EF4-FFF2-40B4-BE49-F238E27FC236}">
                  <a16:creationId xmlns:a16="http://schemas.microsoft.com/office/drawing/2014/main" id="{60107FDE-3DBB-0C4F-8155-203EED6F2DAF}"/>
                </a:ext>
              </a:extLst>
            </p:cNvPr>
            <p:cNvSpPr/>
            <p:nvPr/>
          </p:nvSpPr>
          <p:spPr>
            <a:xfrm>
              <a:off x="1908313" y="4337574"/>
              <a:ext cx="5221357" cy="540001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800" b="1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區塊鏈</a:t>
              </a:r>
            </a:p>
          </p:txBody>
        </p:sp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918865DB-0742-FC46-96EB-E8693715460F}"/>
                </a:ext>
              </a:extLst>
            </p:cNvPr>
            <p:cNvGrpSpPr/>
            <p:nvPr/>
          </p:nvGrpSpPr>
          <p:grpSpPr>
            <a:xfrm>
              <a:off x="442622" y="3015025"/>
              <a:ext cx="934004" cy="1326662"/>
              <a:chOff x="442622" y="3015025"/>
              <a:chExt cx="934004" cy="1326662"/>
            </a:xfrm>
          </p:grpSpPr>
          <p:pic>
            <p:nvPicPr>
              <p:cNvPr id="4" name="圖片 3">
                <a:extLst>
                  <a:ext uri="{FF2B5EF4-FFF2-40B4-BE49-F238E27FC236}">
                    <a16:creationId xmlns:a16="http://schemas.microsoft.com/office/drawing/2014/main" id="{AEC70C3D-0F5A-5A4E-97C3-7784875768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2622" y="3015025"/>
                <a:ext cx="934004" cy="934004"/>
              </a:xfrm>
              <a:prstGeom prst="rect">
                <a:avLst/>
              </a:prstGeom>
            </p:spPr>
          </p:pic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2E91B412-3E18-1E43-8857-00FC159EFB54}"/>
                  </a:ext>
                </a:extLst>
              </p:cNvPr>
              <p:cNvSpPr txBox="1"/>
              <p:nvPr/>
            </p:nvSpPr>
            <p:spPr>
              <a:xfrm>
                <a:off x="547986" y="4033910"/>
                <a:ext cx="72327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匯款人</a:t>
                </a:r>
              </a:p>
            </p:txBody>
          </p:sp>
        </p:grpSp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8927C544-5277-DD4B-8C04-F66C32060A05}"/>
                </a:ext>
              </a:extLst>
            </p:cNvPr>
            <p:cNvGrpSpPr/>
            <p:nvPr/>
          </p:nvGrpSpPr>
          <p:grpSpPr>
            <a:xfrm>
              <a:off x="7689711" y="3015025"/>
              <a:ext cx="934004" cy="1322549"/>
              <a:chOff x="7689711" y="3015025"/>
              <a:chExt cx="934004" cy="1322549"/>
            </a:xfrm>
          </p:grpSpPr>
          <p:pic>
            <p:nvPicPr>
              <p:cNvPr id="18" name="圖片 17">
                <a:extLst>
                  <a:ext uri="{FF2B5EF4-FFF2-40B4-BE49-F238E27FC236}">
                    <a16:creationId xmlns:a16="http://schemas.microsoft.com/office/drawing/2014/main" id="{82A8BA60-2BE1-B543-8315-A6253527AE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89711" y="3015025"/>
                <a:ext cx="934004" cy="934004"/>
              </a:xfrm>
              <a:prstGeom prst="rect">
                <a:avLst/>
              </a:prstGeom>
            </p:spPr>
          </p:pic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66DF00A5-CAE2-F04C-8280-D76E069D3C49}"/>
                  </a:ext>
                </a:extLst>
              </p:cNvPr>
              <p:cNvSpPr txBox="1"/>
              <p:nvPr/>
            </p:nvSpPr>
            <p:spPr>
              <a:xfrm>
                <a:off x="7795075" y="4029797"/>
                <a:ext cx="72327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收款人</a:t>
                </a:r>
              </a:p>
            </p:txBody>
          </p:sp>
        </p:grpSp>
        <p:sp>
          <p:nvSpPr>
            <p:cNvPr id="10" name="向右箭號 9">
              <a:extLst>
                <a:ext uri="{FF2B5EF4-FFF2-40B4-BE49-F238E27FC236}">
                  <a16:creationId xmlns:a16="http://schemas.microsoft.com/office/drawing/2014/main" id="{0E581466-CFBE-AF48-8E71-AF70F8592A7D}"/>
                </a:ext>
              </a:extLst>
            </p:cNvPr>
            <p:cNvSpPr/>
            <p:nvPr/>
          </p:nvSpPr>
          <p:spPr>
            <a:xfrm rot="2398821">
              <a:off x="1376626" y="4029797"/>
              <a:ext cx="425670" cy="30777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3" name="向右箭號 22">
              <a:extLst>
                <a:ext uri="{FF2B5EF4-FFF2-40B4-BE49-F238E27FC236}">
                  <a16:creationId xmlns:a16="http://schemas.microsoft.com/office/drawing/2014/main" id="{52127399-C5C2-2541-A2CB-82EF3FD5366E}"/>
                </a:ext>
              </a:extLst>
            </p:cNvPr>
            <p:cNvSpPr/>
            <p:nvPr/>
          </p:nvSpPr>
          <p:spPr>
            <a:xfrm rot="19253316">
              <a:off x="7219611" y="3979021"/>
              <a:ext cx="425670" cy="30777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9" name="向右箭號 28">
              <a:extLst>
                <a:ext uri="{FF2B5EF4-FFF2-40B4-BE49-F238E27FC236}">
                  <a16:creationId xmlns:a16="http://schemas.microsoft.com/office/drawing/2014/main" id="{BDA1E57D-C017-404C-9CA3-6FBC36546A03}"/>
                </a:ext>
              </a:extLst>
            </p:cNvPr>
            <p:cNvSpPr/>
            <p:nvPr/>
          </p:nvSpPr>
          <p:spPr>
            <a:xfrm rot="16200000">
              <a:off x="2263813" y="3773982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49629139-B9B2-EB49-86A5-B7134DF9AC07}"/>
                </a:ext>
              </a:extLst>
            </p:cNvPr>
            <p:cNvGrpSpPr/>
            <p:nvPr/>
          </p:nvGrpSpPr>
          <p:grpSpPr>
            <a:xfrm>
              <a:off x="2184249" y="2681360"/>
              <a:ext cx="902811" cy="838172"/>
              <a:chOff x="2184249" y="2681360"/>
              <a:chExt cx="902811" cy="838172"/>
            </a:xfrm>
          </p:grpSpPr>
          <p:pic>
            <p:nvPicPr>
              <p:cNvPr id="12" name="圖片 11">
                <a:extLst>
                  <a:ext uri="{FF2B5EF4-FFF2-40B4-BE49-F238E27FC236}">
                    <a16:creationId xmlns:a16="http://schemas.microsoft.com/office/drawing/2014/main" id="{96C60A25-8BD5-3E4D-9C52-C619FB111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7979" y="2681360"/>
                <a:ext cx="540001" cy="540001"/>
              </a:xfrm>
              <a:prstGeom prst="rect">
                <a:avLst/>
              </a:prstGeom>
            </p:spPr>
          </p:pic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1B7F4DAB-638E-5D4F-9EC9-91F14605D0FF}"/>
                  </a:ext>
                </a:extLst>
              </p:cNvPr>
              <p:cNvSpPr txBox="1"/>
              <p:nvPr/>
            </p:nvSpPr>
            <p:spPr>
              <a:xfrm>
                <a:off x="2184249" y="321175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16DE367D-F2CC-5B47-A726-B4E0FEF7699A}"/>
                </a:ext>
              </a:extLst>
            </p:cNvPr>
            <p:cNvGrpSpPr/>
            <p:nvPr/>
          </p:nvGrpSpPr>
          <p:grpSpPr>
            <a:xfrm>
              <a:off x="3477369" y="2681359"/>
              <a:ext cx="902811" cy="852293"/>
              <a:chOff x="3477369" y="2681359"/>
              <a:chExt cx="902811" cy="852293"/>
            </a:xfrm>
          </p:grpSpPr>
          <p:pic>
            <p:nvPicPr>
              <p:cNvPr id="26" name="圖片 25">
                <a:extLst>
                  <a:ext uri="{FF2B5EF4-FFF2-40B4-BE49-F238E27FC236}">
                    <a16:creationId xmlns:a16="http://schemas.microsoft.com/office/drawing/2014/main" id="{8F5235C8-B91D-0C4D-959A-19D93B31D6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60659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3372E0ED-1227-B142-A222-31AB3250ED75}"/>
                  </a:ext>
                </a:extLst>
              </p:cNvPr>
              <p:cNvSpPr txBox="1"/>
              <p:nvPr/>
            </p:nvSpPr>
            <p:spPr>
              <a:xfrm>
                <a:off x="3477369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2" name="群組 21">
              <a:extLst>
                <a:ext uri="{FF2B5EF4-FFF2-40B4-BE49-F238E27FC236}">
                  <a16:creationId xmlns:a16="http://schemas.microsoft.com/office/drawing/2014/main" id="{5BF05E6E-23F0-4C4B-B5EF-6DD356F060D9}"/>
                </a:ext>
              </a:extLst>
            </p:cNvPr>
            <p:cNvGrpSpPr/>
            <p:nvPr/>
          </p:nvGrpSpPr>
          <p:grpSpPr>
            <a:xfrm>
              <a:off x="4711277" y="2681359"/>
              <a:ext cx="902811" cy="852293"/>
              <a:chOff x="4711277" y="2681359"/>
              <a:chExt cx="902811" cy="852293"/>
            </a:xfrm>
          </p:grpSpPr>
          <p:pic>
            <p:nvPicPr>
              <p:cNvPr id="27" name="圖片 26">
                <a:extLst>
                  <a:ext uri="{FF2B5EF4-FFF2-40B4-BE49-F238E27FC236}">
                    <a16:creationId xmlns:a16="http://schemas.microsoft.com/office/drawing/2014/main" id="{A2C5354D-F2B5-BD47-9E0A-063A3027B8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6315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DFE5DCD0-7F5A-5A49-9AEB-A4513E7F2FF7}"/>
                  </a:ext>
                </a:extLst>
              </p:cNvPr>
              <p:cNvSpPr txBox="1"/>
              <p:nvPr/>
            </p:nvSpPr>
            <p:spPr>
              <a:xfrm>
                <a:off x="4711277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14D9347F-7019-6A48-B165-3C4336E923D2}"/>
                </a:ext>
              </a:extLst>
            </p:cNvPr>
            <p:cNvGrpSpPr/>
            <p:nvPr/>
          </p:nvGrpSpPr>
          <p:grpSpPr>
            <a:xfrm>
              <a:off x="5912898" y="2681359"/>
              <a:ext cx="902811" cy="852293"/>
              <a:chOff x="5912898" y="2681359"/>
              <a:chExt cx="902811" cy="852293"/>
            </a:xfrm>
          </p:grpSpPr>
          <p:pic>
            <p:nvPicPr>
              <p:cNvPr id="28" name="圖片 27">
                <a:extLst>
                  <a:ext uri="{FF2B5EF4-FFF2-40B4-BE49-F238E27FC236}">
                    <a16:creationId xmlns:a16="http://schemas.microsoft.com/office/drawing/2014/main" id="{5EE4D10E-5E93-454D-8FBA-87D479845D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24706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3500151B-A349-B042-BF4C-2DCF887DD74A}"/>
                  </a:ext>
                </a:extLst>
              </p:cNvPr>
              <p:cNvSpPr txBox="1"/>
              <p:nvPr/>
            </p:nvSpPr>
            <p:spPr>
              <a:xfrm>
                <a:off x="5912898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B0CF45EA-31D5-E94B-A300-F1DCFE6D0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86343" y="3759293"/>
              <a:ext cx="339439" cy="339439"/>
            </a:xfrm>
            <a:prstGeom prst="rect">
              <a:avLst/>
            </a:prstGeom>
          </p:spPr>
        </p:pic>
        <p:sp>
          <p:nvSpPr>
            <p:cNvPr id="41" name="向右箭號 40">
              <a:extLst>
                <a:ext uri="{FF2B5EF4-FFF2-40B4-BE49-F238E27FC236}">
                  <a16:creationId xmlns:a16="http://schemas.microsoft.com/office/drawing/2014/main" id="{04E90CDD-EA21-0144-9402-E1151DDE7912}"/>
                </a:ext>
              </a:extLst>
            </p:cNvPr>
            <p:cNvSpPr/>
            <p:nvPr/>
          </p:nvSpPr>
          <p:spPr>
            <a:xfrm rot="16200000">
              <a:off x="3582326" y="3795966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2" name="向右箭號 41">
              <a:extLst>
                <a:ext uri="{FF2B5EF4-FFF2-40B4-BE49-F238E27FC236}">
                  <a16:creationId xmlns:a16="http://schemas.microsoft.com/office/drawing/2014/main" id="{AF3C67B4-D03E-9842-8831-8709E41103EE}"/>
                </a:ext>
              </a:extLst>
            </p:cNvPr>
            <p:cNvSpPr/>
            <p:nvPr/>
          </p:nvSpPr>
          <p:spPr>
            <a:xfrm rot="16200000">
              <a:off x="4799213" y="3815128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3" name="向右箭號 42">
              <a:extLst>
                <a:ext uri="{FF2B5EF4-FFF2-40B4-BE49-F238E27FC236}">
                  <a16:creationId xmlns:a16="http://schemas.microsoft.com/office/drawing/2014/main" id="{F6AB1D37-E5B9-3E4D-9384-78B2CFBD25D1}"/>
                </a:ext>
              </a:extLst>
            </p:cNvPr>
            <p:cNvSpPr/>
            <p:nvPr/>
          </p:nvSpPr>
          <p:spPr>
            <a:xfrm rot="16200000">
              <a:off x="5995818" y="3811481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36" name="圖片 35">
              <a:extLst>
                <a:ext uri="{FF2B5EF4-FFF2-40B4-BE49-F238E27FC236}">
                  <a16:creationId xmlns:a16="http://schemas.microsoft.com/office/drawing/2014/main" id="{6FCA368E-F9AB-EA48-8007-CD13FF96E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15536" y="3750149"/>
              <a:ext cx="357729" cy="357729"/>
            </a:xfrm>
            <a:prstGeom prst="rect">
              <a:avLst/>
            </a:prstGeom>
          </p:spPr>
        </p:pic>
        <p:pic>
          <p:nvPicPr>
            <p:cNvPr id="38" name="圖片 37">
              <a:extLst>
                <a:ext uri="{FF2B5EF4-FFF2-40B4-BE49-F238E27FC236}">
                  <a16:creationId xmlns:a16="http://schemas.microsoft.com/office/drawing/2014/main" id="{283455E1-098E-9A40-BD4B-F35D7A9FA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30093" y="3772494"/>
              <a:ext cx="317094" cy="317094"/>
            </a:xfrm>
            <a:prstGeom prst="rect">
              <a:avLst/>
            </a:prstGeom>
          </p:spPr>
        </p:pic>
        <p:pic>
          <p:nvPicPr>
            <p:cNvPr id="40" name="圖片 39">
              <a:extLst>
                <a:ext uri="{FF2B5EF4-FFF2-40B4-BE49-F238E27FC236}">
                  <a16:creationId xmlns:a16="http://schemas.microsoft.com/office/drawing/2014/main" id="{929E3518-4EFC-7948-9AD2-A0FCA6E3C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493106" y="3775123"/>
              <a:ext cx="307777" cy="30777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於智能合約中使用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provable_query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函式，調用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API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D9F61E3-3806-6949-8B88-8B7B61821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1887897"/>
            <a:ext cx="8520600" cy="3255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524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於智能合約中使用</a:t>
            </a:r>
            <a:r>
              <a:rPr 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__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callback函式，取得回傳結果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E779A4C-DDDE-534C-BAC3-11C97D3A6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241" y="1916569"/>
            <a:ext cx="82169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213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交易內容處理方法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(Solidity)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將回傳的交易內容進行分析，並儲存於智能合約中</a:t>
            </a:r>
            <a:endParaRPr lang="en-US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利用GitHub上之開源專案「jsmnSol</a:t>
            </a:r>
            <a:r>
              <a:rPr 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」，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可於Solidity中針對Json的資料格式進行處理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408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交易紀錄之範圍查詢功能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於智能合約中提供「區塊範圍查詢」與「時間範圍查詢」兩功能，以及針對交易發送方或接收方進行查找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5651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9C6A0D4C-D903-5E4D-97BE-6B33AD58E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576"/>
            <a:ext cx="9144000" cy="5074348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5E3923C-751A-1842-B780-60CB67444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5876"/>
            <a:ext cx="9144000" cy="477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946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ED757B8-E3E2-F844-9FAE-AA7F46A71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28" y="0"/>
            <a:ext cx="4153439" cy="51435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59A7C3B-02C5-3042-96B1-EB5F2F09C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2662" y="0"/>
            <a:ext cx="3779638" cy="51435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9FA185C-619E-8A4D-A6C3-31F36AB2DF74}"/>
              </a:ext>
            </a:extLst>
          </p:cNvPr>
          <p:cNvSpPr/>
          <p:nvPr/>
        </p:nvSpPr>
        <p:spPr>
          <a:xfrm>
            <a:off x="5301205" y="0"/>
            <a:ext cx="3275636" cy="10177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62577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FE5CE30-2BCA-7A47-B8D5-AE66766DC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7740" y="0"/>
            <a:ext cx="37485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985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02E6E29-06F3-194A-B4B7-881256B2D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24" y="0"/>
            <a:ext cx="909355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83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F3505844-64D5-1342-8064-5C5B7B033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60" y="0"/>
            <a:ext cx="792008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20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背景動機</a:t>
            </a:r>
            <a:r>
              <a:rPr lang="zh-TW" sz="3200" dirty="0"/>
              <a:t>	</a:t>
            </a:r>
            <a:r>
              <a:rPr lang="zh-TW" dirty="0"/>
              <a:t>	</a:t>
            </a: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數位貨幣的歷史交易須不遺漏、內容無誤且具有可信度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區塊鏈跨鏈技術與智能合約：藉由區塊鏈的去中心化，並結合智能合約的特性，以解決上述考量</a:t>
            </a: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2816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3D5B25FC-329A-8D4D-9104-DE77E0689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08" y="0"/>
            <a:ext cx="76729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580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C874F44-27E5-564E-A449-B123A0F9E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42" y="0"/>
            <a:ext cx="869891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7574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7E85F61-6C81-D647-850B-CDDC78719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6770"/>
            <a:ext cx="9144000" cy="410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397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C08AD209-505B-7941-BF08-E7154767B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63889"/>
            <a:ext cx="9144000" cy="341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89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78AC97A1-26CE-BB40-B28A-ECE377A7F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79" y="0"/>
            <a:ext cx="88560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4428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DC3A3EA-5622-6C40-84AE-F6FFB61F2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9232"/>
            <a:ext cx="9144000" cy="372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432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F51FFAD-52A5-034C-ADAA-F673D3139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66068"/>
            <a:ext cx="9144000" cy="2611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527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3200" dirty="0"/>
              <a:t>實作中遭遇的難題</a:t>
            </a:r>
            <a:endParaRPr sz="3200" dirty="0"/>
          </a:p>
        </p:txBody>
      </p:sp>
      <p:pic>
        <p:nvPicPr>
          <p:cNvPr id="653" name="Google Shape;65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E0ED7B02-07AD-DF4F-AEBC-5EF6F4B0E3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區塊大小影響溯源效率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Etherscan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API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使用次數限制影響溯源效率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Ethereum Bridge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處理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的速度影響溯源效率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Solidity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無提供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Json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資料型態之處理方法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/>
              <a:t>未來方向建議</a:t>
            </a:r>
            <a:endParaRPr sz="3200" dirty="0"/>
          </a:p>
        </p:txBody>
      </p:sp>
      <p:sp>
        <p:nvSpPr>
          <p:cNvPr id="667" name="Google Shape;667;p8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</a:rPr>
              <a:t>(1)</a:t>
            </a:r>
            <a:r>
              <a:rPr lang="zh-TW" altLang="en-US" sz="2400" dirty="0">
                <a:solidFill>
                  <a:schemeClr val="dk1"/>
                </a:solidFill>
              </a:rPr>
              <a:t>數位貨幣流向追蹤：透過</a:t>
            </a:r>
            <a:r>
              <a:rPr lang="zh-TW" altLang="en-US" sz="2400" dirty="0">
                <a:solidFill>
                  <a:srgbClr val="FF0000"/>
                </a:solidFill>
              </a:rPr>
              <a:t>資料分析與追查</a:t>
            </a:r>
            <a:r>
              <a:rPr lang="zh-TW" altLang="en-US" sz="2400" dirty="0">
                <a:solidFill>
                  <a:schemeClr val="dk1"/>
                </a:solidFill>
              </a:rPr>
              <a:t>，評估各個錢包地址是否存有洗錢之動機等</a:t>
            </a: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</a:rPr>
              <a:t>(2)</a:t>
            </a:r>
            <a:r>
              <a:rPr lang="zh-TW" altLang="en-US" sz="2400" dirty="0">
                <a:solidFill>
                  <a:schemeClr val="dk1"/>
                </a:solidFill>
              </a:rPr>
              <a:t>納入監理機制：於每一種數位貨幣之智能合約中加入一</a:t>
            </a:r>
            <a:r>
              <a:rPr lang="zh-TW" altLang="en-US" sz="2400" dirty="0">
                <a:solidFill>
                  <a:srgbClr val="FF0000"/>
                </a:solidFill>
              </a:rPr>
              <a:t>監理者角色</a:t>
            </a:r>
            <a:r>
              <a:rPr lang="zh-TW" altLang="en-US" sz="2400" dirty="0">
                <a:solidFill>
                  <a:schemeClr val="dk1"/>
                </a:solidFill>
              </a:rPr>
              <a:t>，並監聽該數位貨幣之所有交易內容；或是所有交易街需經由監理者認可才可發送，藉此達到監管與治理的效果</a:t>
            </a: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</a:rPr>
              <a:t> </a:t>
            </a: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 dirty="0"/>
          </a:p>
        </p:txBody>
      </p:sp>
      <p:pic>
        <p:nvPicPr>
          <p:cNvPr id="668" name="Google Shape;66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/>
              <a:t>感謝聆聽</a:t>
            </a:r>
            <a:endParaRPr sz="3200" dirty="0"/>
          </a:p>
        </p:txBody>
      </p:sp>
      <p:pic>
        <p:nvPicPr>
          <p:cNvPr id="675" name="Google Shape;675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1E67F33-285A-6F40-94E4-157A36DC3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60" y="1888491"/>
            <a:ext cx="8226279" cy="23997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問題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跨鏈技術：兩個或多個區塊鏈間資料交換技術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傳遞資料 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Who? How?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驗證資料 </a:t>
            </a:r>
            <a:r>
              <a:rPr lang="en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Who? How?</a:t>
            </a:r>
            <a:endParaRPr lang="en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00C56230-C2A3-2345-802A-1E643191D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916" y="3019782"/>
            <a:ext cx="1942485" cy="194248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654D3D8-BAB5-AA4E-B0E2-237AFFA30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4529" y="2705149"/>
            <a:ext cx="2571750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目的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參考相關文獻、現有技術尋找跨鏈技術的可能做法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設計一去中心化數位貨幣交易紀錄與查詢服務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以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Ethereum</a:t>
            </a: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為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實驗平台</a:t>
            </a: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，進行上述實驗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技術背景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區塊鏈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：許多節點共同維護的帳本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智能合約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：執行在區塊鏈上的程式碼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Oraclize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服務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DengXian" panose="02010600030101010101" pitchFamily="2" charset="-122"/>
                <a:ea typeface="DengXian" panose="02010600030101010101" pitchFamily="2" charset="-122"/>
              </a:rPr>
              <a:t>區塊鏈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公眾的電子記帳資料庫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挖礦技術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公有鏈、私有鏈與聯盟鏈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193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DengXian" panose="02010600030101010101" pitchFamily="2" charset="-122"/>
                <a:ea typeface="DengXian" panose="02010600030101010101" pitchFamily="2" charset="-122"/>
              </a:rPr>
              <a:t>智能合約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區塊鏈中的一種特殊協議，內容與代碼皆由程式所編寫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安全性高、交易效率高與可客製化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1422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 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服務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提供區塊鏈可信任的數據傳輸服務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可使用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Web APIs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取得資訊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057694A2-58B1-0448-9981-E05579DC0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2488071"/>
            <a:ext cx="762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83366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11789</TotalTime>
  <Words>2230</Words>
  <Application>Microsoft Macintosh PowerPoint</Application>
  <PresentationFormat>如螢幕大小 (16:9)</PresentationFormat>
  <Paragraphs>142</Paragraphs>
  <Slides>39</Slides>
  <Notes>39</Notes>
  <HiddenSlides>1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39</vt:i4>
      </vt:variant>
    </vt:vector>
  </HeadingPairs>
  <TitlesOfParts>
    <vt:vector size="44" baseType="lpstr">
      <vt:lpstr>Microsoft JhengHei</vt:lpstr>
      <vt:lpstr>DengXian</vt:lpstr>
      <vt:lpstr>Arial</vt:lpstr>
      <vt:lpstr>Times New Roman</vt:lpstr>
      <vt:lpstr>Simple Light</vt:lpstr>
      <vt:lpstr>去中心化數位貨幣交易記錄與查詢服務：設計與以太坊實作 A Decentralized Digital Currency Tracing Service: Design and Implementation on Ethereum</vt:lpstr>
      <vt:lpstr>背景動機  </vt:lpstr>
      <vt:lpstr>背景動機  </vt:lpstr>
      <vt:lpstr>問題</vt:lpstr>
      <vt:lpstr>目的</vt:lpstr>
      <vt:lpstr>技術背景</vt:lpstr>
      <vt:lpstr>區塊鏈</vt:lpstr>
      <vt:lpstr>智能合約</vt:lpstr>
      <vt:lpstr>Oraclize(Provable) 服務</vt:lpstr>
      <vt:lpstr>研究方法</vt:lpstr>
      <vt:lpstr>跨鏈應用</vt:lpstr>
      <vt:lpstr>跨鏈技術</vt:lpstr>
      <vt:lpstr>研究步驟</vt:lpstr>
      <vt:lpstr>系統實作</vt:lpstr>
      <vt:lpstr>PowerPoint 簡報</vt:lpstr>
      <vt:lpstr>系統架構圖</vt:lpstr>
      <vt:lpstr>網頁架構圖</vt:lpstr>
      <vt:lpstr>Oraclize(Provable)跨鏈技術</vt:lpstr>
      <vt:lpstr>Oraclize(Provable)跨鏈技術</vt:lpstr>
      <vt:lpstr>Oraclize(Provable)跨鏈技術</vt:lpstr>
      <vt:lpstr>Oraclize(Provable)跨鏈技術</vt:lpstr>
      <vt:lpstr>交易內容處理方法(Solidity)</vt:lpstr>
      <vt:lpstr>交易紀錄之範圍查詢功能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實作中遭遇的難題</vt:lpstr>
      <vt:lpstr>未來方向建議</vt:lpstr>
      <vt:lpstr>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區塊鏈跨鏈互操作性研究: 以 R3 Corda 與以太坊為例 Cross-Chain Interoperability Study: The Case of R3 Corda and Ethereum</dc:title>
  <dc:creator>wufx</dc:creator>
  <cp:lastModifiedBy>Microsoft Office User</cp:lastModifiedBy>
  <cp:revision>157</cp:revision>
  <dcterms:modified xsi:type="dcterms:W3CDTF">2020-10-27T14:47:59Z</dcterms:modified>
</cp:coreProperties>
</file>